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9" r:id="rId2"/>
    <p:sldId id="450" r:id="rId3"/>
    <p:sldId id="477" r:id="rId4"/>
    <p:sldId id="478" r:id="rId5"/>
    <p:sldId id="479" r:id="rId6"/>
    <p:sldId id="482" r:id="rId7"/>
    <p:sldId id="480" r:id="rId8"/>
    <p:sldId id="469" r:id="rId9"/>
    <p:sldId id="475" r:id="rId10"/>
    <p:sldId id="481" r:id="rId11"/>
    <p:sldId id="468" r:id="rId12"/>
    <p:sldId id="458" r:id="rId13"/>
    <p:sldId id="467" r:id="rId14"/>
    <p:sldId id="471" r:id="rId15"/>
    <p:sldId id="476" r:id="rId16"/>
    <p:sldId id="483"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18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319789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319659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425385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400631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390740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279230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223433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243616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70842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317898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15F87A-6C97-49A1-A94C-FE3EFFACA033}" type="datetimeFigureOut">
              <a:rPr lang="en-US" smtClean="0"/>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9E8C6D-89DB-48CF-B8D8-EF5640385B33}" type="slidenum">
              <a:rPr lang="en-US" smtClean="0"/>
              <a:t>‹#›</a:t>
            </a:fld>
            <a:endParaRPr lang="en-US" dirty="0"/>
          </a:p>
        </p:txBody>
      </p:sp>
    </p:spTree>
    <p:extLst>
      <p:ext uri="{BB962C8B-B14F-4D97-AF65-F5344CB8AC3E}">
        <p14:creationId xmlns:p14="http://schemas.microsoft.com/office/powerpoint/2010/main" val="171838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F87A-6C97-49A1-A94C-FE3EFFACA033}" type="datetimeFigureOut">
              <a:rPr lang="en-US" smtClean="0"/>
              <a:t>12/20/2022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E8C6D-89DB-48CF-B8D8-EF5640385B33}" type="slidenum">
              <a:rPr lang="en-US" smtClean="0"/>
              <a:t>‹#›</a:t>
            </a:fld>
            <a:endParaRPr lang="en-US" dirty="0"/>
          </a:p>
        </p:txBody>
      </p:sp>
    </p:spTree>
    <p:extLst>
      <p:ext uri="{BB962C8B-B14F-4D97-AF65-F5344CB8AC3E}">
        <p14:creationId xmlns:p14="http://schemas.microsoft.com/office/powerpoint/2010/main" val="2293441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6069-2710-47D4-9F0C-069BBB90D398}"/>
              </a:ext>
            </a:extLst>
          </p:cNvPr>
          <p:cNvSpPr>
            <a:spLocks noGrp="1"/>
          </p:cNvSpPr>
          <p:nvPr>
            <p:ph type="ctrTitle"/>
          </p:nvPr>
        </p:nvSpPr>
        <p:spPr>
          <a:xfrm>
            <a:off x="685800" y="503339"/>
            <a:ext cx="7772400" cy="1694578"/>
          </a:xfrm>
          <a:solidFill>
            <a:srgbClr val="F8DDD2"/>
          </a:solidFill>
        </p:spPr>
        <p:txBody>
          <a:bodyPr>
            <a:normAutofit/>
          </a:bodyPr>
          <a:lstStyle/>
          <a:p>
            <a:r>
              <a:rPr lang="en-US" sz="3600" b="1" dirty="0"/>
              <a:t>Strategic Planning Framework</a:t>
            </a:r>
            <a:br>
              <a:rPr lang="en-US" sz="3600" b="1" dirty="0"/>
            </a:br>
            <a:endParaRPr lang="en-US" sz="3600" b="1" dirty="0"/>
          </a:p>
        </p:txBody>
      </p:sp>
      <p:sp>
        <p:nvSpPr>
          <p:cNvPr id="3" name="Subtitle 2">
            <a:extLst>
              <a:ext uri="{FF2B5EF4-FFF2-40B4-BE49-F238E27FC236}">
                <a16:creationId xmlns:a16="http://schemas.microsoft.com/office/drawing/2014/main" id="{1A04AA20-77EB-4A3C-B936-B0E5BA418E41}"/>
              </a:ext>
            </a:extLst>
          </p:cNvPr>
          <p:cNvSpPr>
            <a:spLocks noGrp="1"/>
          </p:cNvSpPr>
          <p:nvPr>
            <p:ph type="subTitle" idx="1"/>
          </p:nvPr>
        </p:nvSpPr>
        <p:spPr>
          <a:xfrm>
            <a:off x="1143000" y="5394121"/>
            <a:ext cx="6858000" cy="1191236"/>
          </a:xfrm>
        </p:spPr>
        <p:txBody>
          <a:bodyPr>
            <a:normAutofit fontScale="85000" lnSpcReduction="10000"/>
          </a:bodyPr>
          <a:lstStyle/>
          <a:p>
            <a:endParaRPr lang="en-US" dirty="0"/>
          </a:p>
          <a:p>
            <a:r>
              <a:rPr lang="en-US" dirty="0"/>
              <a:t>Northern Sonoma County Fire Protection District Board Meeting</a:t>
            </a:r>
          </a:p>
          <a:p>
            <a:r>
              <a:rPr lang="en-US" dirty="0"/>
              <a:t>December 15, 2022</a:t>
            </a:r>
          </a:p>
        </p:txBody>
      </p:sp>
      <p:pic>
        <p:nvPicPr>
          <p:cNvPr id="4" name="Picture 3">
            <a:extLst>
              <a:ext uri="{FF2B5EF4-FFF2-40B4-BE49-F238E27FC236}">
                <a16:creationId xmlns:a16="http://schemas.microsoft.com/office/drawing/2014/main" id="{0312F45D-ACC4-46F1-9C80-64FC9C8160B9}"/>
              </a:ext>
            </a:extLst>
          </p:cNvPr>
          <p:cNvPicPr>
            <a:picLocks noChangeAspect="1"/>
          </p:cNvPicPr>
          <p:nvPr/>
        </p:nvPicPr>
        <p:blipFill>
          <a:blip r:embed="rId2"/>
          <a:stretch>
            <a:fillRect/>
          </a:stretch>
        </p:blipFill>
        <p:spPr>
          <a:xfrm>
            <a:off x="2743200" y="3053593"/>
            <a:ext cx="3514987" cy="2676088"/>
          </a:xfrm>
          <a:prstGeom prst="rect">
            <a:avLst/>
          </a:prstGeom>
        </p:spPr>
      </p:pic>
    </p:spTree>
    <p:extLst>
      <p:ext uri="{BB962C8B-B14F-4D97-AF65-F5344CB8AC3E}">
        <p14:creationId xmlns:p14="http://schemas.microsoft.com/office/powerpoint/2010/main" val="59176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Step 2 - Service Zone Map</a:t>
            </a:r>
          </a:p>
        </p:txBody>
      </p:sp>
      <p:pic>
        <p:nvPicPr>
          <p:cNvPr id="5" name="Content Placeholder 4" descr="Map&#10;&#10;Description automatically generated">
            <a:extLst>
              <a:ext uri="{FF2B5EF4-FFF2-40B4-BE49-F238E27FC236}">
                <a16:creationId xmlns:a16="http://schemas.microsoft.com/office/drawing/2014/main" id="{80FEBCF6-5401-2DC0-1008-DCCDE28D34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111250"/>
            <a:ext cx="7221164" cy="5579991"/>
          </a:xfrm>
        </p:spPr>
      </p:pic>
    </p:spTree>
    <p:extLst>
      <p:ext uri="{BB962C8B-B14F-4D97-AF65-F5344CB8AC3E}">
        <p14:creationId xmlns:p14="http://schemas.microsoft.com/office/powerpoint/2010/main" val="109464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Step 3 – Identify Strategic Challenges</a:t>
            </a:r>
          </a:p>
        </p:txBody>
      </p:sp>
      <p:sp>
        <p:nvSpPr>
          <p:cNvPr id="4" name="Content Placeholder 3">
            <a:extLst>
              <a:ext uri="{FF2B5EF4-FFF2-40B4-BE49-F238E27FC236}">
                <a16:creationId xmlns:a16="http://schemas.microsoft.com/office/drawing/2014/main" id="{60A43F3F-4484-4D8A-C88E-A1288F52D0C0}"/>
              </a:ext>
            </a:extLst>
          </p:cNvPr>
          <p:cNvSpPr>
            <a:spLocks noGrp="1"/>
          </p:cNvSpPr>
          <p:nvPr>
            <p:ph idx="1"/>
          </p:nvPr>
        </p:nvSpPr>
        <p:spPr>
          <a:xfrm>
            <a:off x="628650" y="1237129"/>
            <a:ext cx="7886700" cy="4939834"/>
          </a:xfrm>
        </p:spPr>
        <p:txBody>
          <a:bodyPr>
            <a:normAutofit lnSpcReduction="10000"/>
          </a:bodyPr>
          <a:lstStyle/>
          <a:p>
            <a:pPr marL="0" indent="0">
              <a:buNone/>
            </a:pPr>
            <a:r>
              <a:rPr lang="en-US" sz="2000" dirty="0"/>
              <a:t>Developing and implementing the Strategic Plan will require facing and resolving a range of existing challenges, both ‘internal’ and ‘external’, these challenges include:</a:t>
            </a:r>
          </a:p>
          <a:p>
            <a:pPr marL="457200" indent="-457200">
              <a:buFont typeface="+mj-lt"/>
              <a:buAutoNum type="arabicPeriod"/>
            </a:pPr>
            <a:r>
              <a:rPr lang="en-US" sz="2000" dirty="0"/>
              <a:t>The Large size of the District and dispersed development pattern</a:t>
            </a:r>
          </a:p>
          <a:p>
            <a:pPr marL="457200" indent="-457200">
              <a:buFont typeface="+mj-lt"/>
              <a:buAutoNum type="arabicPeriod"/>
            </a:pPr>
            <a:r>
              <a:rPr lang="en-US" sz="2000" dirty="0"/>
              <a:t>Extreme wildfire hazard conditions that cover most of the District</a:t>
            </a:r>
          </a:p>
          <a:p>
            <a:pPr marL="457200" indent="-457200">
              <a:buFont typeface="+mj-lt"/>
              <a:buAutoNum type="arabicPeriod"/>
            </a:pPr>
            <a:r>
              <a:rPr lang="en-US" sz="2000" dirty="0"/>
              <a:t>Resolving circumstances or conditions that inhibit effective cooperation with neighboring fire protection agencies</a:t>
            </a:r>
          </a:p>
          <a:p>
            <a:pPr marL="457200" indent="-457200">
              <a:buFont typeface="+mj-lt"/>
              <a:buAutoNum type="arabicPeriod"/>
            </a:pPr>
            <a:r>
              <a:rPr lang="en-US" sz="2000" dirty="0"/>
              <a:t>Responding to the apparent continued pursuit of Countywide consolidation of fire protection services by the County government</a:t>
            </a:r>
          </a:p>
          <a:p>
            <a:pPr marL="457200" indent="-457200">
              <a:buFont typeface="+mj-lt"/>
              <a:buAutoNum type="arabicPeriod"/>
            </a:pPr>
            <a:r>
              <a:rPr lang="en-US" sz="2000" dirty="0"/>
              <a:t>Limited existing recurring financial resources (taxes, etc.)</a:t>
            </a:r>
          </a:p>
          <a:p>
            <a:pPr marL="457200" indent="-457200">
              <a:buFont typeface="+mj-lt"/>
              <a:buAutoNum type="arabicPeriod"/>
            </a:pPr>
            <a:r>
              <a:rPr lang="en-US" sz="2000" dirty="0"/>
              <a:t>Reducing current heavy reliance on non-recurring grant funding while sustaining grant-funded projects</a:t>
            </a: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199140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fontScale="90000"/>
          </a:bodyPr>
          <a:lstStyle/>
          <a:p>
            <a:br>
              <a:rPr lang="en-US" sz="3100" b="1" dirty="0"/>
            </a:br>
            <a:r>
              <a:rPr lang="en-US" sz="3100" b="1" dirty="0"/>
              <a:t>Step 5 – Assess Funding Needs and Identify Sources</a:t>
            </a:r>
            <a:br>
              <a:rPr lang="en-US" dirty="0"/>
            </a:br>
            <a:endParaRPr lang="en-US" sz="3200" dirty="0"/>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1115736"/>
            <a:ext cx="7886700" cy="5377138"/>
          </a:xfrm>
          <a:ln>
            <a:solidFill>
              <a:schemeClr val="accent6">
                <a:lumMod val="60000"/>
                <a:lumOff val="40000"/>
              </a:schemeClr>
            </a:solidFill>
          </a:ln>
        </p:spPr>
        <p:txBody>
          <a:bodyPr>
            <a:noAutofit/>
          </a:bodyPr>
          <a:lstStyle/>
          <a:p>
            <a:pPr lvl="0"/>
            <a:r>
              <a:rPr lang="en-US" sz="2000" dirty="0"/>
              <a:t>Achieving Objectives for expanded and improved fire protection in Region 6 will require more funding that is available from Property Tax Exchange and continuing reliance on State and federal grants</a:t>
            </a:r>
          </a:p>
          <a:p>
            <a:r>
              <a:rPr lang="en-US" sz="2000" dirty="0"/>
              <a:t>This additional funding is needed for improved facilities, equipment, staffing and firefighter compensation needed to bring basic fire protection up to an ‘industry standard’ level </a:t>
            </a:r>
          </a:p>
          <a:p>
            <a:r>
              <a:rPr lang="en-US" sz="2000" dirty="0"/>
              <a:t>Costs for existing and anticipated contract services in portions of Region 6 are likely to increase as they are renegotiated</a:t>
            </a:r>
          </a:p>
          <a:p>
            <a:r>
              <a:rPr lang="en-US" sz="2000" dirty="0"/>
              <a:t>Additionally, expansion of vegetation management and other fire hazard risk reduction services will require additional recurring funding</a:t>
            </a:r>
          </a:p>
          <a:p>
            <a:pPr lvl="0"/>
            <a:r>
              <a:rPr lang="en-US" sz="2000" dirty="0"/>
              <a:t>It is estimated that an annual budget of $5 million (an increase of $2 million over existing agency budgets) will be required for the envisioned fire district</a:t>
            </a:r>
          </a:p>
          <a:p>
            <a:pPr lvl="0"/>
            <a:r>
              <a:rPr lang="en-US" sz="2000" dirty="0"/>
              <a:t>New funding being pursued by the County (including a ½ cent sales tax and possibly a special parcel tax applied to CSA #41 areas could contribute to the needed funding.</a:t>
            </a:r>
          </a:p>
          <a:p>
            <a:pPr lvl="0"/>
            <a:endParaRPr lang="en-US" sz="2200" dirty="0"/>
          </a:p>
        </p:txBody>
      </p:sp>
    </p:spTree>
    <p:extLst>
      <p:ext uri="{BB962C8B-B14F-4D97-AF65-F5344CB8AC3E}">
        <p14:creationId xmlns:p14="http://schemas.microsoft.com/office/powerpoint/2010/main" val="365821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Step 5 - Develop Strategic Plan Action Program</a:t>
            </a:r>
          </a:p>
        </p:txBody>
      </p:sp>
      <p:sp>
        <p:nvSpPr>
          <p:cNvPr id="4" name="Content Placeholder 3">
            <a:extLst>
              <a:ext uri="{FF2B5EF4-FFF2-40B4-BE49-F238E27FC236}">
                <a16:creationId xmlns:a16="http://schemas.microsoft.com/office/drawing/2014/main" id="{60A43F3F-4484-4D8A-C88E-A1288F52D0C0}"/>
              </a:ext>
            </a:extLst>
          </p:cNvPr>
          <p:cNvSpPr>
            <a:spLocks noGrp="1"/>
          </p:cNvSpPr>
          <p:nvPr>
            <p:ph idx="1"/>
          </p:nvPr>
        </p:nvSpPr>
        <p:spPr>
          <a:xfrm>
            <a:off x="628650" y="1210235"/>
            <a:ext cx="7886700" cy="4966728"/>
          </a:xfrm>
        </p:spPr>
        <p:txBody>
          <a:bodyPr>
            <a:normAutofit/>
          </a:bodyPr>
          <a:lstStyle/>
          <a:p>
            <a:pPr marL="457200" indent="-457200">
              <a:buFont typeface="+mj-lt"/>
              <a:buAutoNum type="arabicPeriod"/>
            </a:pPr>
            <a:r>
              <a:rPr lang="en-US" sz="2000" dirty="0"/>
              <a:t>Develop individual ‘Plan of Service’ for each Service Zone </a:t>
            </a:r>
          </a:p>
          <a:p>
            <a:pPr marL="457200" indent="-457200">
              <a:buFont typeface="+mj-lt"/>
              <a:buAutoNum type="arabicPeriod"/>
            </a:pPr>
            <a:r>
              <a:rPr lang="en-US" sz="2000" dirty="0"/>
              <a:t>Sustain and refine cooperation and coordination with surrounding fire protection agencies</a:t>
            </a:r>
          </a:p>
          <a:p>
            <a:pPr marL="457200" indent="-457200">
              <a:buFont typeface="+mj-lt"/>
              <a:buAutoNum type="arabicPeriod"/>
            </a:pPr>
            <a:r>
              <a:rPr lang="en-US" sz="2000" dirty="0"/>
              <a:t>Secure and expand funding sources</a:t>
            </a:r>
          </a:p>
          <a:p>
            <a:pPr marL="457200" indent="-457200">
              <a:buFont typeface="+mj-lt"/>
              <a:buAutoNum type="arabicPeriod"/>
            </a:pPr>
            <a:r>
              <a:rPr lang="en-US" sz="2000" dirty="0"/>
              <a:t>Expand service capacity commensurate with funding available</a:t>
            </a:r>
          </a:p>
          <a:p>
            <a:pPr marL="457200" indent="-457200">
              <a:buFont typeface="+mj-lt"/>
              <a:buAutoNum type="arabicPeriod"/>
            </a:pPr>
            <a:r>
              <a:rPr lang="en-US" sz="2000" dirty="0"/>
              <a:t>Increase paid positions on priority basis consistent with Plan</a:t>
            </a:r>
          </a:p>
          <a:p>
            <a:pPr marL="457200" indent="-457200">
              <a:buFont typeface="+mj-lt"/>
              <a:buAutoNum type="arabicPeriod"/>
            </a:pPr>
            <a:r>
              <a:rPr lang="en-US" sz="2000" dirty="0"/>
              <a:t>Pursue additional fire stations and forward staging facilities</a:t>
            </a:r>
          </a:p>
          <a:p>
            <a:pPr marL="457200" indent="-457200">
              <a:buFont typeface="+mj-lt"/>
              <a:buAutoNum type="arabicPeriod"/>
            </a:pPr>
            <a:r>
              <a:rPr lang="en-US" sz="2000" dirty="0"/>
              <a:t>Develop Capital Improvement Program linking capital expenditures to related services and funding sources</a:t>
            </a:r>
          </a:p>
        </p:txBody>
      </p:sp>
    </p:spTree>
    <p:extLst>
      <p:ext uri="{BB962C8B-B14F-4D97-AF65-F5344CB8AC3E}">
        <p14:creationId xmlns:p14="http://schemas.microsoft.com/office/powerpoint/2010/main" val="312649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fontScale="90000"/>
          </a:bodyPr>
          <a:lstStyle/>
          <a:p>
            <a:br>
              <a:rPr lang="en-US" sz="3100" b="1" dirty="0"/>
            </a:br>
            <a:r>
              <a:rPr lang="en-US" sz="3100" b="1" dirty="0"/>
              <a:t>Step 6 – Prioritize Service Expansion and Improvement</a:t>
            </a:r>
            <a:br>
              <a:rPr lang="en-US" dirty="0"/>
            </a:br>
            <a:endParaRPr lang="en-US" sz="3200" dirty="0"/>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1115736"/>
            <a:ext cx="7886700" cy="5377138"/>
          </a:xfrm>
          <a:ln>
            <a:solidFill>
              <a:schemeClr val="accent6">
                <a:lumMod val="60000"/>
                <a:lumOff val="40000"/>
              </a:schemeClr>
            </a:solidFill>
          </a:ln>
        </p:spPr>
        <p:txBody>
          <a:bodyPr>
            <a:noAutofit/>
          </a:bodyPr>
          <a:lstStyle/>
          <a:p>
            <a:r>
              <a:rPr lang="en-US" sz="2000" dirty="0"/>
              <a:t>Expanding and improving services through each of the Strategic Plan Actions will be limited by funding capacity over time</a:t>
            </a:r>
          </a:p>
          <a:p>
            <a:r>
              <a:rPr lang="en-US" sz="2000" dirty="0"/>
              <a:t>Setting Strategic Priorities will provide a guideline for sustaining and improving services over time </a:t>
            </a:r>
          </a:p>
          <a:p>
            <a:r>
              <a:rPr lang="en-US" sz="2000" dirty="0"/>
              <a:t>Priority-setting will involve a formal decision-support system wherein alternative service improvements and investments are periodically ranked in a criteria-based point priority system</a:t>
            </a:r>
          </a:p>
          <a:p>
            <a:r>
              <a:rPr lang="en-US" sz="2000" dirty="0"/>
              <a:t>The ranking system is intended to derive what is the most cost effective and efficient expenditure given the wide scope of potential investments as articulated in the Strategic Plan Actions</a:t>
            </a:r>
          </a:p>
        </p:txBody>
      </p:sp>
    </p:spTree>
    <p:extLst>
      <p:ext uri="{BB962C8B-B14F-4D97-AF65-F5344CB8AC3E}">
        <p14:creationId xmlns:p14="http://schemas.microsoft.com/office/powerpoint/2010/main" val="331795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fontScale="90000"/>
          </a:bodyPr>
          <a:lstStyle/>
          <a:p>
            <a:r>
              <a:rPr lang="en-US" sz="3100" b="1" dirty="0"/>
              <a:t>Step 7 – Assemble and Review Draft Strategic Plan</a:t>
            </a:r>
            <a:endParaRPr lang="en-US" sz="3200" dirty="0"/>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1115736"/>
            <a:ext cx="7886700" cy="5377138"/>
          </a:xfrm>
          <a:ln>
            <a:solidFill>
              <a:schemeClr val="accent6">
                <a:lumMod val="60000"/>
                <a:lumOff val="40000"/>
              </a:schemeClr>
            </a:solidFill>
          </a:ln>
        </p:spPr>
        <p:txBody>
          <a:bodyPr>
            <a:noAutofit/>
          </a:bodyPr>
          <a:lstStyle/>
          <a:p>
            <a:r>
              <a:rPr lang="en-US" sz="2000" dirty="0"/>
              <a:t>Assemble the results of the technical efforts conducted and the direction offered by the Board of Directors (and public comments) into a Draft Strategic Plan document</a:t>
            </a:r>
          </a:p>
          <a:p>
            <a:r>
              <a:rPr lang="en-US" sz="2000" dirty="0"/>
              <a:t>Develop an outreach effort to the Service Zones to engage the local population and businesses and to receive comments and any recommendations for the Strategic Plan</a:t>
            </a:r>
          </a:p>
          <a:p>
            <a:r>
              <a:rPr lang="en-US" sz="2000" dirty="0"/>
              <a:t>As may be necessary conduct outreach to neighboring fire fighting agencies to discuss existing and future cooperation, consolidation, or contractual agreements</a:t>
            </a:r>
          </a:p>
          <a:p>
            <a:r>
              <a:rPr lang="en-US" sz="2000" dirty="0"/>
              <a:t>Following public review and input finalize the Draft Strategic Plan, conduct public hearing, and adopt the Strategic Plan along with specific implementing instructions</a:t>
            </a:r>
          </a:p>
        </p:txBody>
      </p:sp>
    </p:spTree>
    <p:extLst>
      <p:ext uri="{BB962C8B-B14F-4D97-AF65-F5344CB8AC3E}">
        <p14:creationId xmlns:p14="http://schemas.microsoft.com/office/powerpoint/2010/main" val="136312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9BB5-A847-0EB9-B208-486610D823D4}"/>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r>
              <a:rPr lang="en-US" dirty="0">
                <a:solidFill>
                  <a:schemeClr val="accent2">
                    <a:lumMod val="75000"/>
                  </a:schemeClr>
                </a:solidFill>
              </a:rPr>
              <a:t>Questions, Discussion &amp; Direction</a:t>
            </a:r>
          </a:p>
        </p:txBody>
      </p:sp>
    </p:spTree>
    <p:extLst>
      <p:ext uri="{BB962C8B-B14F-4D97-AF65-F5344CB8AC3E}">
        <p14:creationId xmlns:p14="http://schemas.microsoft.com/office/powerpoint/2010/main" val="151392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Strategic Plan Vision</a:t>
            </a:r>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973123"/>
            <a:ext cx="7886700" cy="5654180"/>
          </a:xfrm>
          <a:ln>
            <a:solidFill>
              <a:schemeClr val="accent6">
                <a:lumMod val="60000"/>
                <a:lumOff val="40000"/>
              </a:schemeClr>
            </a:solidFill>
          </a:ln>
        </p:spPr>
        <p:txBody>
          <a:bodyPr>
            <a:noAutofit/>
          </a:bodyPr>
          <a:lstStyle/>
          <a:p>
            <a:pPr lvl="0"/>
            <a:r>
              <a:rPr lang="en-US" sz="2000" u="sng" dirty="0"/>
              <a:t>Sustain and improve fire protection, structural fire response, and emergency medical response</a:t>
            </a:r>
            <a:r>
              <a:rPr lang="en-US" sz="2000" dirty="0"/>
              <a:t> in Region 6 through a redefinition, suitable for the fire and emergency risks of northern Sonoma County, of how fire protection services are organized and delivered </a:t>
            </a:r>
          </a:p>
          <a:p>
            <a:pPr lvl="0"/>
            <a:r>
              <a:rPr lang="en-US" sz="2000" u="sng" dirty="0"/>
              <a:t>Achieve optimum and efficient fire protection services </a:t>
            </a:r>
            <a:r>
              <a:rPr lang="en-US" sz="2000" dirty="0"/>
              <a:t>through a mix of cooperation, contracts, and consolidation with other fire protection agencies serving northern Sonoma County</a:t>
            </a:r>
          </a:p>
          <a:p>
            <a:pPr lvl="0"/>
            <a:r>
              <a:rPr lang="en-US" sz="2000" u="sng" dirty="0"/>
              <a:t>Expand vegetation management </a:t>
            </a:r>
            <a:r>
              <a:rPr lang="en-US" sz="2000" dirty="0"/>
              <a:t>and other wildfire hazard reduction efforts to meaningfully protect rural, WUI, and urban areas from devastating wildfires and related impacts, in Region 6 and beyond its southern border</a:t>
            </a:r>
          </a:p>
          <a:p>
            <a:pPr lvl="0"/>
            <a:r>
              <a:rPr lang="en-US" sz="2000" u="sng" dirty="0"/>
              <a:t>Fully integrate and support community-based fire risk reduction and resilience efforts</a:t>
            </a:r>
            <a:r>
              <a:rPr lang="en-US" sz="2000" dirty="0"/>
              <a:t> (COPE, Fire Safe Councils, CERT, etc.)</a:t>
            </a:r>
          </a:p>
          <a:p>
            <a:pPr lvl="0"/>
            <a:r>
              <a:rPr lang="en-US" sz="2000" u="sng" dirty="0"/>
              <a:t>Protect key industries and critical infrastructure</a:t>
            </a:r>
            <a:r>
              <a:rPr lang="en-US" sz="2000" dirty="0"/>
              <a:t> from the devastating effects of wildfires </a:t>
            </a:r>
          </a:p>
          <a:p>
            <a:r>
              <a:rPr lang="en-US" sz="2000" u="sng" dirty="0"/>
              <a:t>Coordinate fire prevention and vegetation management with resource management objectives </a:t>
            </a:r>
            <a:r>
              <a:rPr lang="en-US" sz="2000" dirty="0"/>
              <a:t>including water quality and quantity, air quality and climate change adaptation, and habitat protection</a:t>
            </a:r>
          </a:p>
          <a:p>
            <a:pPr lvl="0"/>
            <a:endParaRPr lang="en-US" sz="2000" dirty="0"/>
          </a:p>
        </p:txBody>
      </p:sp>
    </p:spTree>
    <p:extLst>
      <p:ext uri="{BB962C8B-B14F-4D97-AF65-F5344CB8AC3E}">
        <p14:creationId xmlns:p14="http://schemas.microsoft.com/office/powerpoint/2010/main" val="153119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Strategic Plan Preparation Approach</a:t>
            </a:r>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973123"/>
            <a:ext cx="7886700" cy="5654180"/>
          </a:xfrm>
          <a:ln>
            <a:solidFill>
              <a:schemeClr val="accent6">
                <a:lumMod val="60000"/>
                <a:lumOff val="40000"/>
              </a:schemeClr>
            </a:solidFill>
          </a:ln>
        </p:spPr>
        <p:txBody>
          <a:bodyPr>
            <a:noAutofit/>
          </a:bodyPr>
          <a:lstStyle/>
          <a:p>
            <a:pPr lvl="0"/>
            <a:r>
              <a:rPr lang="en-US" sz="2000" dirty="0"/>
              <a:t>Strategic Plan will be developed in an </a:t>
            </a:r>
            <a:r>
              <a:rPr lang="en-US" sz="2000" u="sng" dirty="0"/>
              <a:t>interactive effort </a:t>
            </a:r>
            <a:r>
              <a:rPr lang="en-US" sz="2000" dirty="0"/>
              <a:t>extending through June 2023, led by the Board of Directors, supported by staff and consultants, engaging the local community, and neighboring fire fighting agencies</a:t>
            </a:r>
          </a:p>
          <a:p>
            <a:pPr lvl="0"/>
            <a:r>
              <a:rPr lang="en-US" sz="2000" u="sng" dirty="0"/>
              <a:t>Seven planning steps </a:t>
            </a:r>
            <a:r>
              <a:rPr lang="en-US" sz="2000" dirty="0"/>
              <a:t>have been identified that will be completed in sequence during the next six months</a:t>
            </a:r>
          </a:p>
          <a:p>
            <a:pPr lvl="0"/>
            <a:r>
              <a:rPr lang="en-US" sz="2000" dirty="0"/>
              <a:t>The organizing approach of the Strategy Plan preparation will be a set of </a:t>
            </a:r>
            <a:r>
              <a:rPr lang="en-US" sz="2000" u="sng" dirty="0"/>
              <a:t>Board of Directors Study Sessions </a:t>
            </a:r>
            <a:r>
              <a:rPr lang="en-US" sz="2000" dirty="0"/>
              <a:t>during scheduled month Board meetings or conducted as single agenda special meetings </a:t>
            </a:r>
          </a:p>
          <a:p>
            <a:pPr lvl="0"/>
            <a:r>
              <a:rPr lang="en-US" sz="2000" u="sng" dirty="0"/>
              <a:t>Five Study Sessions are envisioned</a:t>
            </a:r>
            <a:r>
              <a:rPr lang="en-US" sz="2000" dirty="0"/>
              <a:t>, prefaced with a ‘kick-off’ Session during December to review the proposes approach and make changes as may be directed</a:t>
            </a:r>
          </a:p>
          <a:p>
            <a:pPr lvl="0"/>
            <a:r>
              <a:rPr lang="en-US" sz="2000" dirty="0"/>
              <a:t>Following the Study Sessions, a </a:t>
            </a:r>
            <a:r>
              <a:rPr lang="en-US" sz="2000" u="sng" dirty="0"/>
              <a:t>Draft Strategic Plan will be presented in a sequence of Service Zone-focused public meetings</a:t>
            </a:r>
          </a:p>
          <a:p>
            <a:pPr lvl="0"/>
            <a:r>
              <a:rPr lang="en-US" sz="2000" dirty="0"/>
              <a:t>Following these public review meetings, the </a:t>
            </a:r>
            <a:r>
              <a:rPr lang="en-US" sz="2000" u="sng" dirty="0"/>
              <a:t>Strategic Plan will be subjected to public hearing and consideration for adoption</a:t>
            </a:r>
          </a:p>
          <a:p>
            <a:pPr lvl="0"/>
            <a:endParaRPr lang="en-US" sz="2000" u="sng" dirty="0"/>
          </a:p>
          <a:p>
            <a:pPr lvl="0"/>
            <a:endParaRPr lang="en-US" sz="2200" u="sng" dirty="0"/>
          </a:p>
          <a:p>
            <a:pPr lvl="0"/>
            <a:endParaRPr lang="en-US" sz="2200" dirty="0"/>
          </a:p>
          <a:p>
            <a:pPr lvl="0"/>
            <a:endParaRPr lang="en-US" sz="2200" dirty="0"/>
          </a:p>
        </p:txBody>
      </p:sp>
    </p:spTree>
    <p:extLst>
      <p:ext uri="{BB962C8B-B14F-4D97-AF65-F5344CB8AC3E}">
        <p14:creationId xmlns:p14="http://schemas.microsoft.com/office/powerpoint/2010/main" val="417296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Tonight: Strategic Plan Scoping and Objectives</a:t>
            </a:r>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973123"/>
            <a:ext cx="7886700" cy="5654180"/>
          </a:xfrm>
          <a:ln>
            <a:solidFill>
              <a:schemeClr val="accent6">
                <a:lumMod val="60000"/>
                <a:lumOff val="40000"/>
              </a:schemeClr>
            </a:solidFill>
          </a:ln>
        </p:spPr>
        <p:txBody>
          <a:bodyPr>
            <a:noAutofit/>
          </a:bodyPr>
          <a:lstStyle/>
          <a:p>
            <a:pPr lvl="0"/>
            <a:r>
              <a:rPr lang="en-US" sz="2200" dirty="0"/>
              <a:t>This first meeting (December 2022) is a ‘</a:t>
            </a:r>
            <a:r>
              <a:rPr lang="en-US" sz="2200" u="sng" dirty="0"/>
              <a:t>scoping’ meeting</a:t>
            </a:r>
            <a:r>
              <a:rPr lang="en-US" sz="2200" dirty="0"/>
              <a:t>’ -- allowing the Board and participating members of the public and cooperating firefighting agencies to comment, suggest edits, or add to the proposed scope of the Strategic Plan</a:t>
            </a:r>
          </a:p>
          <a:p>
            <a:pPr lvl="0"/>
            <a:r>
              <a:rPr lang="en-US" sz="2200" dirty="0"/>
              <a:t>The following presentation slides covering each of the </a:t>
            </a:r>
            <a:r>
              <a:rPr lang="en-US" sz="2200" u="sng" dirty="0"/>
              <a:t>seven</a:t>
            </a:r>
            <a:r>
              <a:rPr lang="en-US" sz="2200" dirty="0"/>
              <a:t> </a:t>
            </a:r>
            <a:r>
              <a:rPr lang="en-US" sz="2200" u="sng" dirty="0"/>
              <a:t> planning ‘steps</a:t>
            </a:r>
            <a:r>
              <a:rPr lang="en-US" sz="2200" dirty="0"/>
              <a:t>’ of the process are offered and detailed for discussion purposes, not as a complete prescription or recommendation at this time</a:t>
            </a:r>
          </a:p>
          <a:p>
            <a:pPr lvl="0"/>
            <a:r>
              <a:rPr lang="en-US" sz="2200" dirty="0"/>
              <a:t>Following this meeting </a:t>
            </a:r>
            <a:r>
              <a:rPr lang="en-US" sz="2200" u="sng" dirty="0"/>
              <a:t>a more formal work program </a:t>
            </a:r>
            <a:r>
              <a:rPr lang="en-US" sz="2200" dirty="0"/>
              <a:t>will be prepared by staff outlining specific work tasks, assignments, and any direct costs involved in completing the Strategic Plan</a:t>
            </a:r>
          </a:p>
          <a:p>
            <a:pPr lvl="0"/>
            <a:r>
              <a:rPr lang="en-US" sz="2200" dirty="0"/>
              <a:t>During the course of the Strategic Plan preparation there may be ‘</a:t>
            </a:r>
            <a:r>
              <a:rPr lang="en-US" sz="2200" u="sng" dirty="0"/>
              <a:t>course correction</a:t>
            </a:r>
            <a:r>
              <a:rPr lang="en-US" sz="2200" dirty="0"/>
              <a:t>’ or additions in response to what is learned or from changing external conditions</a:t>
            </a:r>
          </a:p>
          <a:p>
            <a:pPr lvl="0"/>
            <a:endParaRPr lang="en-US" sz="2200" dirty="0"/>
          </a:p>
          <a:p>
            <a:pPr lvl="0"/>
            <a:endParaRPr lang="en-US" sz="2200" dirty="0"/>
          </a:p>
        </p:txBody>
      </p:sp>
    </p:spTree>
    <p:extLst>
      <p:ext uri="{BB962C8B-B14F-4D97-AF65-F5344CB8AC3E}">
        <p14:creationId xmlns:p14="http://schemas.microsoft.com/office/powerpoint/2010/main" val="412394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Interim Strategic Actions </a:t>
            </a:r>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973123"/>
            <a:ext cx="7886700" cy="5654180"/>
          </a:xfrm>
          <a:ln>
            <a:solidFill>
              <a:schemeClr val="accent6">
                <a:lumMod val="60000"/>
                <a:lumOff val="40000"/>
              </a:schemeClr>
            </a:solidFill>
          </a:ln>
        </p:spPr>
        <p:txBody>
          <a:bodyPr>
            <a:noAutofit/>
          </a:bodyPr>
          <a:lstStyle/>
          <a:p>
            <a:pPr marL="0" indent="0">
              <a:buNone/>
            </a:pPr>
            <a:r>
              <a:rPr lang="en-US" sz="2000" dirty="0"/>
              <a:t>During the time that the Strategic Plan is under preparation will be necessary to further priority ‘</a:t>
            </a:r>
            <a:r>
              <a:rPr lang="en-US" sz="2000" u="sng" dirty="0"/>
              <a:t>interim action items</a:t>
            </a:r>
            <a:r>
              <a:rPr lang="en-US" sz="2000" dirty="0"/>
              <a:t>’ – those actions already underway or needing attention presently:</a:t>
            </a:r>
          </a:p>
          <a:p>
            <a:pPr marL="457200" lvl="0" indent="-457200">
              <a:buFont typeface="+mj-lt"/>
              <a:buAutoNum type="arabicPeriod"/>
            </a:pPr>
            <a:r>
              <a:rPr lang="en-US" sz="2000" u="sng" dirty="0"/>
              <a:t>Continued discussions with Cloverdale Fire Protection District </a:t>
            </a:r>
            <a:r>
              <a:rPr lang="en-US" sz="2000" dirty="0"/>
              <a:t>regarding service delivery functional consolidation and potential for formal consolidation of the two Districts</a:t>
            </a:r>
          </a:p>
          <a:p>
            <a:pPr marL="457200" lvl="0" indent="-457200">
              <a:buFont typeface="+mj-lt"/>
              <a:buAutoNum type="arabicPeriod"/>
            </a:pPr>
            <a:r>
              <a:rPr lang="en-US" sz="2000" u="sng" dirty="0"/>
              <a:t>Managing Service Zone funding measures </a:t>
            </a:r>
            <a:r>
              <a:rPr lang="en-US" sz="2000" dirty="0"/>
              <a:t>including the two special tax districts, area-specific donations and services, and refinements to CWPPs and related planning efforts and pursuing other funding measures (e.g., new schedule of service charges).</a:t>
            </a:r>
          </a:p>
          <a:p>
            <a:pPr marL="457200" lvl="0" indent="-457200">
              <a:buFont typeface="+mj-lt"/>
              <a:buAutoNum type="arabicPeriod"/>
            </a:pPr>
            <a:r>
              <a:rPr lang="en-US" sz="2000" dirty="0"/>
              <a:t>Taking actions to sustain existing </a:t>
            </a:r>
            <a:r>
              <a:rPr lang="en-US" sz="2000" u="sng" dirty="0"/>
              <a:t>private sector provided ambulance services</a:t>
            </a:r>
          </a:p>
          <a:p>
            <a:pPr marL="457200" lvl="0" indent="-457200">
              <a:buFont typeface="+mj-lt"/>
              <a:buAutoNum type="arabicPeriod"/>
            </a:pPr>
            <a:r>
              <a:rPr lang="en-US" sz="2000" dirty="0"/>
              <a:t>Monitoring and interacting with any </a:t>
            </a:r>
            <a:r>
              <a:rPr lang="en-US" sz="2000" u="sng" dirty="0"/>
              <a:t>Countywide efforts related to vegetation management</a:t>
            </a:r>
            <a:r>
              <a:rPr lang="en-US" sz="2000" dirty="0"/>
              <a:t> services or related funding efforts in a manner consistent with the Strategic Plan Vision.</a:t>
            </a:r>
          </a:p>
          <a:p>
            <a:pPr lvl="0"/>
            <a:endParaRPr lang="en-US" sz="2000" dirty="0"/>
          </a:p>
          <a:p>
            <a:pPr lvl="0"/>
            <a:endParaRPr lang="en-US" sz="2200" dirty="0"/>
          </a:p>
          <a:p>
            <a:pPr lvl="0"/>
            <a:endParaRPr lang="en-US" sz="2200" dirty="0"/>
          </a:p>
        </p:txBody>
      </p:sp>
    </p:spTree>
    <p:extLst>
      <p:ext uri="{BB962C8B-B14F-4D97-AF65-F5344CB8AC3E}">
        <p14:creationId xmlns:p14="http://schemas.microsoft.com/office/powerpoint/2010/main" val="199227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Interim Staffing Changes </a:t>
            </a:r>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973123"/>
            <a:ext cx="7886700" cy="5654180"/>
          </a:xfrm>
          <a:ln>
            <a:solidFill>
              <a:schemeClr val="accent6">
                <a:lumMod val="60000"/>
                <a:lumOff val="40000"/>
              </a:schemeClr>
            </a:solidFill>
          </a:ln>
        </p:spPr>
        <p:txBody>
          <a:bodyPr>
            <a:noAutofit/>
          </a:bodyPr>
          <a:lstStyle/>
          <a:p>
            <a:pPr marL="0" indent="0">
              <a:buNone/>
            </a:pPr>
            <a:r>
              <a:rPr lang="en-US" sz="2000" dirty="0"/>
              <a:t>During the time that the Strategic Plan is under preparation it may be beneficial to make a number of staffing changes that align with Strategic Plan Objectives and proposed Steps:</a:t>
            </a:r>
          </a:p>
          <a:p>
            <a:pPr marL="457200" indent="-457200">
              <a:buFont typeface="+mj-lt"/>
              <a:buAutoNum type="arabicPeriod"/>
            </a:pPr>
            <a:r>
              <a:rPr lang="en-US" sz="2000" dirty="0"/>
              <a:t>Additional </a:t>
            </a:r>
            <a:r>
              <a:rPr lang="en-US" sz="2000" u="sng" dirty="0"/>
              <a:t>Fire Prevention Officer</a:t>
            </a:r>
            <a:r>
              <a:rPr lang="en-US" sz="2000" dirty="0"/>
              <a:t> position (to augment current position)</a:t>
            </a:r>
          </a:p>
          <a:p>
            <a:pPr marL="457200" indent="-457200">
              <a:buFont typeface="+mj-lt"/>
              <a:buAutoNum type="arabicPeriod"/>
            </a:pPr>
            <a:r>
              <a:rPr lang="en-US" sz="2000" dirty="0"/>
              <a:t>Seek and retain </a:t>
            </a:r>
            <a:r>
              <a:rPr lang="en-US" sz="2000" u="sng" dirty="0"/>
              <a:t>a new administrative position</a:t>
            </a:r>
            <a:r>
              <a:rPr lang="en-US" sz="2000" dirty="0"/>
              <a:t>, perhaps shared with the COPE and the Volunteer Firefighter’s Association, that would focus on grant administration, grant writing, and community outreach (Service Zone constituents, general public, and community-based organizations)</a:t>
            </a:r>
          </a:p>
          <a:p>
            <a:pPr marL="457200" indent="-457200">
              <a:buFont typeface="+mj-lt"/>
              <a:buAutoNum type="arabicPeriod"/>
            </a:pPr>
            <a:r>
              <a:rPr lang="en-US" sz="2000" u="sng" dirty="0"/>
              <a:t>Reassign existing Firefighter </a:t>
            </a:r>
            <a:r>
              <a:rPr lang="en-US" sz="2000" dirty="0"/>
              <a:t>position to an Engineer position to increase fire response coverage by creating two teams, one Station #1 based and the other stationed ‘forward’ or on patrol to prevent fires or respond to emergencies </a:t>
            </a:r>
          </a:p>
          <a:p>
            <a:pPr marL="457200" indent="-457200">
              <a:buFont typeface="+mj-lt"/>
              <a:buAutoNum type="arabicPeriod"/>
            </a:pPr>
            <a:r>
              <a:rPr lang="en-US" sz="2000" dirty="0"/>
              <a:t>Develop a </a:t>
            </a:r>
            <a:r>
              <a:rPr lang="en-US" sz="2000" u="sng" dirty="0"/>
              <a:t>grant management plan</a:t>
            </a:r>
            <a:r>
              <a:rPr lang="en-US" sz="2000" dirty="0"/>
              <a:t>, including needed staff positions or vendor support, for existing (and pending) grant awards including the $7 million grant for vegetation management in the Cloverdale area</a:t>
            </a:r>
          </a:p>
          <a:p>
            <a:pPr marL="457200" indent="-457200">
              <a:buFont typeface="+mj-lt"/>
              <a:buAutoNum type="arabicPeriod"/>
            </a:pPr>
            <a:endParaRPr lang="en-US" sz="2000" dirty="0"/>
          </a:p>
          <a:p>
            <a:pPr lvl="0"/>
            <a:endParaRPr lang="en-US" sz="2000" dirty="0"/>
          </a:p>
          <a:p>
            <a:pPr lvl="0"/>
            <a:endParaRPr lang="en-US" sz="2200" dirty="0"/>
          </a:p>
          <a:p>
            <a:pPr lvl="0"/>
            <a:endParaRPr lang="en-US" sz="2200" dirty="0"/>
          </a:p>
        </p:txBody>
      </p:sp>
    </p:spTree>
    <p:extLst>
      <p:ext uri="{BB962C8B-B14F-4D97-AF65-F5344CB8AC3E}">
        <p14:creationId xmlns:p14="http://schemas.microsoft.com/office/powerpoint/2010/main" val="136991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Key Technical Components </a:t>
            </a:r>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973123"/>
            <a:ext cx="7886700" cy="5654180"/>
          </a:xfrm>
          <a:ln>
            <a:solidFill>
              <a:schemeClr val="accent6">
                <a:lumMod val="60000"/>
                <a:lumOff val="40000"/>
              </a:schemeClr>
            </a:solidFill>
          </a:ln>
        </p:spPr>
        <p:txBody>
          <a:bodyPr>
            <a:noAutofit/>
          </a:bodyPr>
          <a:lstStyle/>
          <a:p>
            <a:pPr marL="0" lvl="0" indent="0">
              <a:buNone/>
            </a:pPr>
            <a:r>
              <a:rPr lang="en-US" sz="2000" dirty="0"/>
              <a:t>Completion of the Strategic Plan will require or benefit from a series of ‘technical components’ that will provide data and information for strategic consideration, developing service priorities, and evaluation of options; these components include:</a:t>
            </a:r>
          </a:p>
          <a:p>
            <a:r>
              <a:rPr lang="en-US" sz="2000" u="sng" dirty="0"/>
              <a:t>Documenting ‘Baseline Conditions</a:t>
            </a:r>
            <a:r>
              <a:rPr lang="en-US" sz="2000" dirty="0"/>
              <a:t>’ (including financial conditions, Station facilities and equipment inventory, existing agreements with other fire fighting agencies, personnel resources, active and pending grant programs, status of the Property Tax Exchange with County, and vegetation management efforts underway)</a:t>
            </a:r>
          </a:p>
          <a:p>
            <a:r>
              <a:rPr lang="en-US" sz="2000" dirty="0"/>
              <a:t>Fire District Budget and Service Scenario </a:t>
            </a:r>
            <a:r>
              <a:rPr lang="en-US" sz="2000" u="sng" dirty="0"/>
              <a:t>Financial Forecasting Model</a:t>
            </a:r>
          </a:p>
          <a:p>
            <a:r>
              <a:rPr lang="en-US" sz="2000" dirty="0"/>
              <a:t>Development of an interactive browser-based </a:t>
            </a:r>
            <a:r>
              <a:rPr lang="en-US" sz="2000" u="sng" dirty="0"/>
              <a:t>Service Zone Property Data Base</a:t>
            </a:r>
            <a:r>
              <a:rPr lang="en-US" sz="2000" dirty="0"/>
              <a:t> that allows ongoing updating in cooperation with the COPEs and other community-based organizations</a:t>
            </a:r>
          </a:p>
          <a:p>
            <a:r>
              <a:rPr lang="en-US" sz="2000" dirty="0"/>
              <a:t>Further development of the </a:t>
            </a:r>
            <a:r>
              <a:rPr lang="en-US" sz="2000" u="sng" dirty="0"/>
              <a:t>Wildfire Risk Reduction Treatment Strategy Mapping System</a:t>
            </a:r>
            <a:r>
              <a:rPr lang="en-US" sz="2000" dirty="0"/>
              <a:t> that provides risk assessment, project identification and monitoring and other related information</a:t>
            </a:r>
          </a:p>
          <a:p>
            <a:r>
              <a:rPr lang="en-US" sz="2000" u="sng" dirty="0"/>
              <a:t>Governance Options ‘Decision Tree</a:t>
            </a:r>
            <a:r>
              <a:rPr lang="en-US" sz="2000" dirty="0"/>
              <a:t>’ that illustrates the various options available, the choices involved, and the implications of these choices</a:t>
            </a:r>
          </a:p>
          <a:p>
            <a:pPr marL="0" lvl="0" indent="0">
              <a:buNone/>
            </a:pPr>
            <a:endParaRPr lang="en-US" sz="2000" dirty="0"/>
          </a:p>
          <a:p>
            <a:pPr lvl="0"/>
            <a:endParaRPr lang="en-US" sz="2200" dirty="0"/>
          </a:p>
          <a:p>
            <a:pPr lvl="0"/>
            <a:endParaRPr lang="en-US" sz="2200" dirty="0"/>
          </a:p>
        </p:txBody>
      </p:sp>
    </p:spTree>
    <p:extLst>
      <p:ext uri="{BB962C8B-B14F-4D97-AF65-F5344CB8AC3E}">
        <p14:creationId xmlns:p14="http://schemas.microsoft.com/office/powerpoint/2010/main" val="253851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Step 1 – Articulate Strategic Plan Objectives</a:t>
            </a:r>
          </a:p>
        </p:txBody>
      </p:sp>
      <p:sp>
        <p:nvSpPr>
          <p:cNvPr id="3" name="Content Placeholder 2">
            <a:extLst>
              <a:ext uri="{FF2B5EF4-FFF2-40B4-BE49-F238E27FC236}">
                <a16:creationId xmlns:a16="http://schemas.microsoft.com/office/drawing/2014/main" id="{E19F3F3B-9FDF-45A9-900B-36C253E73124}"/>
              </a:ext>
            </a:extLst>
          </p:cNvPr>
          <p:cNvSpPr>
            <a:spLocks noGrp="1"/>
          </p:cNvSpPr>
          <p:nvPr>
            <p:ph idx="1"/>
          </p:nvPr>
        </p:nvSpPr>
        <p:spPr>
          <a:xfrm>
            <a:off x="628651" y="973123"/>
            <a:ext cx="7886700" cy="5654180"/>
          </a:xfrm>
          <a:ln>
            <a:solidFill>
              <a:schemeClr val="accent6">
                <a:lumMod val="60000"/>
                <a:lumOff val="40000"/>
              </a:schemeClr>
            </a:solidFill>
          </a:ln>
        </p:spPr>
        <p:txBody>
          <a:bodyPr>
            <a:noAutofit/>
          </a:bodyPr>
          <a:lstStyle/>
          <a:p>
            <a:pPr marL="457200" lvl="0" indent="-457200">
              <a:buFont typeface="+mj-lt"/>
              <a:buAutoNum type="arabicPeriod"/>
            </a:pPr>
            <a:r>
              <a:rPr lang="en-US" sz="1800" u="sng" dirty="0"/>
              <a:t>Sustain and improve fire protection and emergency medical response</a:t>
            </a:r>
            <a:r>
              <a:rPr lang="en-US" sz="1800" dirty="0"/>
              <a:t> in Region 6 as an </a:t>
            </a:r>
            <a:r>
              <a:rPr lang="en-US" sz="1800" u="sng" dirty="0"/>
              <a:t>independent fire protection district</a:t>
            </a:r>
            <a:r>
              <a:rPr lang="en-US" sz="1800" dirty="0"/>
              <a:t> in cooperation with neighboring fire protection agencies</a:t>
            </a:r>
          </a:p>
          <a:p>
            <a:pPr marL="457200" indent="-457200">
              <a:buFont typeface="+mj-lt"/>
              <a:buAutoNum type="arabicPeriod"/>
            </a:pPr>
            <a:r>
              <a:rPr lang="en-US" sz="1800" u="sng" dirty="0"/>
              <a:t>Achieve comprehensive fuel reduction and vegetation management </a:t>
            </a:r>
            <a:r>
              <a:rPr lang="en-US" sz="1800" dirty="0"/>
              <a:t>at sufficient a scale to protect urban, rural residential, and wildland-urban interface areas from devastating wildfires throughout Region 6 and beyond its southern border</a:t>
            </a:r>
          </a:p>
          <a:p>
            <a:pPr marL="457200" lvl="0" indent="-457200">
              <a:buFont typeface="+mj-lt"/>
              <a:buAutoNum type="arabicPeriod"/>
            </a:pPr>
            <a:r>
              <a:rPr lang="en-US" sz="1800" dirty="0"/>
              <a:t>Resolve the most beneficial, efficient, and cost-effective </a:t>
            </a:r>
            <a:r>
              <a:rPr lang="en-US" sz="1800" u="sng" dirty="0"/>
              <a:t>organizational structures and service delivery options</a:t>
            </a:r>
            <a:r>
              <a:rPr lang="en-US" sz="1800" dirty="0"/>
              <a:t> available to northern Sonoma County fire protection agencies</a:t>
            </a:r>
          </a:p>
          <a:p>
            <a:pPr marL="457200" lvl="0" indent="-457200">
              <a:buFont typeface="+mj-lt"/>
              <a:buAutoNum type="arabicPeriod"/>
            </a:pPr>
            <a:r>
              <a:rPr lang="en-US" sz="1800" dirty="0"/>
              <a:t>Determine the most efficient and cost-effective array of ‘</a:t>
            </a:r>
            <a:r>
              <a:rPr lang="en-US" sz="1800" u="sng" dirty="0"/>
              <a:t>fixed asset fire stations</a:t>
            </a:r>
            <a:r>
              <a:rPr lang="en-US" sz="1800" dirty="0"/>
              <a:t>’ and related priorities</a:t>
            </a:r>
          </a:p>
          <a:p>
            <a:pPr marL="457200" lvl="0" indent="-457200">
              <a:buFont typeface="+mj-lt"/>
              <a:buAutoNum type="arabicPeriod"/>
            </a:pPr>
            <a:r>
              <a:rPr lang="en-US" sz="1800" u="sng" dirty="0"/>
              <a:t>Support and sustain community-based fire risk reduction and resilience efforts</a:t>
            </a:r>
            <a:r>
              <a:rPr lang="en-US" sz="1800" dirty="0"/>
              <a:t> (COPE, Fire Safe Councils, CERT, etc.) as integral part of fire protection services</a:t>
            </a:r>
          </a:p>
          <a:p>
            <a:pPr marL="457200" lvl="0" indent="-457200">
              <a:buFont typeface="+mj-lt"/>
              <a:buAutoNum type="arabicPeriod"/>
            </a:pPr>
            <a:r>
              <a:rPr lang="en-US" sz="1800" dirty="0"/>
              <a:t>Develop a sustainable and resilient </a:t>
            </a:r>
            <a:r>
              <a:rPr lang="en-US" sz="1800" u="sng" dirty="0"/>
              <a:t>Financial Plan</a:t>
            </a:r>
            <a:r>
              <a:rPr lang="en-US" sz="1800" dirty="0"/>
              <a:t>, building on existing funding resources (primarily property taxes, grants) and including expanded fees for services, additional Service Zone or District-wide special parcel taxes, development impact fees, and formalized grant seeking and administration</a:t>
            </a:r>
            <a:endParaRPr lang="en-US" sz="2200" dirty="0"/>
          </a:p>
        </p:txBody>
      </p:sp>
    </p:spTree>
    <p:extLst>
      <p:ext uri="{BB962C8B-B14F-4D97-AF65-F5344CB8AC3E}">
        <p14:creationId xmlns:p14="http://schemas.microsoft.com/office/powerpoint/2010/main" val="277351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7C1C-0083-443D-B6CA-B569A48F651E}"/>
              </a:ext>
            </a:extLst>
          </p:cNvPr>
          <p:cNvSpPr>
            <a:spLocks noGrp="1"/>
          </p:cNvSpPr>
          <p:nvPr>
            <p:ph type="title"/>
          </p:nvPr>
        </p:nvSpPr>
        <p:spPr>
          <a:xfrm>
            <a:off x="628650" y="365126"/>
            <a:ext cx="7886700" cy="607997"/>
          </a:xfrm>
          <a:solidFill>
            <a:schemeClr val="accent2">
              <a:lumMod val="20000"/>
              <a:lumOff val="80000"/>
            </a:schemeClr>
          </a:solidFill>
        </p:spPr>
        <p:txBody>
          <a:bodyPr>
            <a:normAutofit/>
          </a:bodyPr>
          <a:lstStyle/>
          <a:p>
            <a:r>
              <a:rPr lang="en-US" sz="2800" b="1" dirty="0"/>
              <a:t>Step 2 - Quantify Fire Protection Service Needs</a:t>
            </a:r>
          </a:p>
        </p:txBody>
      </p:sp>
      <p:sp>
        <p:nvSpPr>
          <p:cNvPr id="4" name="Content Placeholder 3">
            <a:extLst>
              <a:ext uri="{FF2B5EF4-FFF2-40B4-BE49-F238E27FC236}">
                <a16:creationId xmlns:a16="http://schemas.microsoft.com/office/drawing/2014/main" id="{60A43F3F-4484-4D8A-C88E-A1288F52D0C0}"/>
              </a:ext>
            </a:extLst>
          </p:cNvPr>
          <p:cNvSpPr>
            <a:spLocks noGrp="1"/>
          </p:cNvSpPr>
          <p:nvPr>
            <p:ph idx="1"/>
          </p:nvPr>
        </p:nvSpPr>
        <p:spPr>
          <a:xfrm>
            <a:off x="628650" y="1111624"/>
            <a:ext cx="7886700" cy="5065339"/>
          </a:xfrm>
        </p:spPr>
        <p:txBody>
          <a:bodyPr/>
          <a:lstStyle/>
          <a:p>
            <a:pPr marL="0" indent="0">
              <a:buNone/>
            </a:pPr>
            <a:r>
              <a:rPr lang="en-US" sz="2000" dirty="0"/>
              <a:t>The need for each of the following services will be describe and quantified for each of the Service Zones, creating a ‘Plan of Service’ for each of the seven existing Service Zone (see Map, next slide):</a:t>
            </a:r>
          </a:p>
          <a:p>
            <a:r>
              <a:rPr lang="en-US" sz="2000" dirty="0"/>
              <a:t>Structural fire suppression response</a:t>
            </a:r>
          </a:p>
          <a:p>
            <a:r>
              <a:rPr lang="en-US" sz="2000" dirty="0"/>
              <a:t>Emergency medical response</a:t>
            </a:r>
          </a:p>
          <a:p>
            <a:r>
              <a:rPr lang="en-US" sz="2000" dirty="0"/>
              <a:t>Ambulance Services</a:t>
            </a:r>
          </a:p>
          <a:p>
            <a:r>
              <a:rPr lang="en-US" sz="2000" dirty="0"/>
              <a:t>Wildfire suppression response</a:t>
            </a:r>
          </a:p>
          <a:p>
            <a:r>
              <a:rPr lang="en-US" sz="2000" dirty="0"/>
              <a:t>Fuel Reduction and Vegetation Management</a:t>
            </a:r>
          </a:p>
          <a:p>
            <a:r>
              <a:rPr lang="en-US" sz="2000" dirty="0"/>
              <a:t>Fire Prevention Services</a:t>
            </a:r>
          </a:p>
          <a:p>
            <a:r>
              <a:rPr lang="en-US" sz="2000" dirty="0"/>
              <a:t>Fire protection administration and management</a:t>
            </a:r>
          </a:p>
          <a:p>
            <a:endParaRPr lang="en-US" dirty="0"/>
          </a:p>
        </p:txBody>
      </p:sp>
    </p:spTree>
    <p:extLst>
      <p:ext uri="{BB962C8B-B14F-4D97-AF65-F5344CB8AC3E}">
        <p14:creationId xmlns:p14="http://schemas.microsoft.com/office/powerpoint/2010/main" val="3109487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1651</TotalTime>
  <Words>1772</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Strategic Planning Framework </vt:lpstr>
      <vt:lpstr>Strategic Plan Vision</vt:lpstr>
      <vt:lpstr>Strategic Plan Preparation Approach</vt:lpstr>
      <vt:lpstr>Tonight: Strategic Plan Scoping and Objectives</vt:lpstr>
      <vt:lpstr>Interim Strategic Actions </vt:lpstr>
      <vt:lpstr>Interim Staffing Changes </vt:lpstr>
      <vt:lpstr>Key Technical Components </vt:lpstr>
      <vt:lpstr>Step 1 – Articulate Strategic Plan Objectives</vt:lpstr>
      <vt:lpstr>Step 2 - Quantify Fire Protection Service Needs</vt:lpstr>
      <vt:lpstr>Step 2 - Service Zone Map</vt:lpstr>
      <vt:lpstr>Step 3 – Identify Strategic Challenges</vt:lpstr>
      <vt:lpstr> Step 5 – Assess Funding Needs and Identify Sources </vt:lpstr>
      <vt:lpstr>Step 5 - Develop Strategic Plan Action Program</vt:lpstr>
      <vt:lpstr> Step 6 – Prioritize Service Expansion and Improvement </vt:lpstr>
      <vt:lpstr>Step 7 – Assemble and Review Draft Strategic Plan</vt:lpstr>
      <vt:lpstr>     Questions, Discussion &amp; Direction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Kieser</dc:creator>
  <cp:lastModifiedBy>Anneke Turbeville</cp:lastModifiedBy>
  <cp:revision>183</cp:revision>
  <cp:lastPrinted>2022-12-11T19:41:26Z</cp:lastPrinted>
  <dcterms:created xsi:type="dcterms:W3CDTF">2019-08-29T22:56:20Z</dcterms:created>
  <dcterms:modified xsi:type="dcterms:W3CDTF">2022-12-20T18:22:47Z</dcterms:modified>
</cp:coreProperties>
</file>